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23A812-6FED-49BE-8006-612B9AAEA6BA}">
          <p14:sldIdLst>
            <p14:sldId id="256"/>
            <p14:sldId id="257"/>
            <p14:sldId id="258"/>
            <p14:sldId id="259"/>
            <p14:sldId id="268"/>
            <p14:sldId id="260"/>
            <p14:sldId id="261"/>
            <p14:sldId id="269"/>
            <p14:sldId id="262"/>
            <p14:sldId id="263"/>
            <p14:sldId id="264"/>
            <p14:sldId id="265"/>
            <p14:sldId id="267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2509"/>
    <a:srgbClr val="FFE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F817D-7A76-3619-CCE3-835C47990080}" v="20" dt="2026-01-16T12:54:55.008"/>
    <p1510:client id="{5B2B075B-A672-5446-4BC4-E4C0AF97AC0E}" v="48" dt="2026-01-16T13:08:52.050"/>
    <p1510:client id="{689596DD-7AD4-A780-731D-C3338AAA7758}" v="390" dt="2026-01-15T14:36:14.025"/>
    <p1510:client id="{8087B944-807F-18D6-E3DD-0C181A395E6D}" v="528" dt="2026-01-16T00:26:57.402"/>
    <p1510:client id="{BA216D3C-BEEA-B2E7-FB71-6BC61C3EC840}" v="480" dt="2026-01-15T14:29:17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36:22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22146 12144 16383 0 0,'0'5'0'0'0,"0"7"0"0"0,0 5 0 0 0,0 6 0 0 0,0 3 0 0 0,0 2 0 0 0,0 1 0 0 0,0 1 0 0 0,0 0 0 0 0,0-1 0 0 0,0 1 0 0 0,0-1 0 0 0,0 0 0 0 0,0 0 0 0 0,4-1 0 0 0,8 1 0 0 0,5-1 0 0 0,11 11 0 0 0,-1 2 0 0 0,-4 0 0 0 0,-1-3 0 0 0,-5-2 0 0 0,-4-3 0 0 0,-6-2 0 0 0,2-1 0 0 0,4-2 0 0 0,-1 0 0 0 0,-1-4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36:22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22807 13441 16383 0 0,'0'5'0'0'0,"5"6"0"0"0,6 7 0 0 0,7 4 0 0 0,4 4 0 0 0,4 2 0 0 0,2 2 0 0 0,2-1 0 0 0,0 1 0 0 0,0-5 0 0 0,-1-2 0 0 0,1 0 0 0 0,-1-4 0 0 0,0-5 0 0 0,-1 0 0 0 0,1-3 0 0 0,-1-3 0 0 0,1 2 0 0 0,0 5 0 0 0,-1 3 0 0 0,1 5 0 0 0,-1 3 0 0 0,1-4 0 0 0,-1-4 0 0 0,1-6 0 0 0,0 0 0 0 0,-1-3 0 0 0,1-1 0 0 0,-5 1 0 0 0,-2 0 0 0 0,-5 3 0 0 0,0 5 0 0 0,-2-1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36:22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24977 15796 16383 0 0,'0'4'0'0'0,"0"8"0"0"0,0 15 0 0 0,0 13 0 0 0,0 5 0 0 0,0-1 0 0 0,0-2 0 0 0,0-4 0 0 0,0 6 0 0 0,0 0 0 0 0,0-1 0 0 0,0-5 0 0 0,0-3 0 0 0,0-2 0 0 0,0-3 0 0 0,5-1 0 0 0,1-1 0 0 0,0 0 0 0 0,4 0 0 0 0,5 0 0 0 0,0 0 0 0 0,-3 1 0 0 0,-3-1 0 0 0,2-4 0 0 0,-2-2 0 0 0,-1 0 0 0 0,-3 2 0 0 0,-2 1 0 0 0,-1 1 0 0 0,-2 2 0 0 0,0 0 0 0 0,5 1 0 0 0,5-1 0 0 0,3 1 0 0 0,-3 0 0 0 0,-1 0 0 0 0,-4 0 0 0 0,-1-1 0 0 0,-3 1 0 0 0,0 0 0 0 0,3-1 0 0 0,2 1 0 0 0,0 0 0 0 0,-1-6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36:22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24051 14579 16383 0 0,'0'4'0'0'0,"0"8"0"0"0,0 5 0 0 0,4 11 0 0 0,8-1 0 0 0,5-4 0 0 0,6-6 0 0 0,3-6 0 0 0,2-5 0 0 0,1 1 0 0 0,1 5 0 0 0,0 0 0 0 0,0-2 0 0 0,-1-3 0 0 0,0 3 0 0 0,0-1 0 0 0,0-2 0 0 0,-1 3 0 0 0,1 5 0 0 0,0 4 0 0 0,-1 4 0 0 0,1 3 0 0 0,-6 2 0 0 0,-1 1 0 0 0,-4 6 0 0 0,-1 1 0 0 0,-3-1 0 0 0,1-6 0 0 0,-2-2 0 0 0,-3-3 0 0 0,-4 1 0 0 0,3 1 0 0 0,-1-5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2D903-F9E7-4B6D-AD87-101D45394A65}" type="datetimeFigureOut">
              <a:t>21.01.2026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2754-CAA0-44B9-87E9-9F801292B5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8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System </a:t>
            </a:r>
            <a:r>
              <a:rPr lang="en-US" err="1"/>
              <a:t>besteht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Vue.js-Frontend, </a:t>
            </a:r>
            <a:r>
              <a:rPr lang="en-US" err="1"/>
              <a:t>implementiert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JavaScript, HTML und CSS, das 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Python-Backend auf Basis von </a:t>
            </a:r>
            <a:r>
              <a:rPr lang="en-US" err="1"/>
              <a:t>FastAPI</a:t>
            </a:r>
            <a:r>
              <a:rPr lang="en-US"/>
              <a:t> </a:t>
            </a:r>
            <a:r>
              <a:rPr lang="en-US" err="1"/>
              <a:t>kommuniziert</a:t>
            </a:r>
            <a:r>
              <a:rPr lang="en-US"/>
              <a:t>. Das Backend </a:t>
            </a:r>
            <a:r>
              <a:rPr lang="en-US" err="1"/>
              <a:t>verwaltet</a:t>
            </a:r>
            <a:r>
              <a:rPr lang="en-US"/>
              <a:t> Sessions und </a:t>
            </a:r>
            <a:r>
              <a:rPr lang="en-US" err="1"/>
              <a:t>Einwilligungen</a:t>
            </a:r>
            <a:r>
              <a:rPr lang="en-US"/>
              <a:t> </a:t>
            </a:r>
            <a:r>
              <a:rPr lang="en-US" err="1"/>
              <a:t>mithilfe</a:t>
            </a:r>
            <a:r>
              <a:rPr lang="en-US"/>
              <a:t> von </a:t>
            </a:r>
            <a:r>
              <a:rPr lang="en-US" err="1"/>
              <a:t>TinyDB</a:t>
            </a:r>
            <a:r>
              <a:rPr lang="en-US"/>
              <a:t> und </a:t>
            </a:r>
            <a:r>
              <a:rPr lang="en-US" err="1"/>
              <a:t>orchestriert</a:t>
            </a:r>
            <a:r>
              <a:rPr lang="en-US"/>
              <a:t> die </a:t>
            </a:r>
            <a:r>
              <a:rPr lang="en-US" err="1"/>
              <a:t>gesamte</a:t>
            </a:r>
            <a:r>
              <a:rPr lang="en-US"/>
              <a:t> </a:t>
            </a:r>
            <a:r>
              <a:rPr lang="en-US" err="1"/>
              <a:t>Verarbeitungspipeline</a:t>
            </a:r>
            <a:r>
              <a:rPr lang="en-US"/>
              <a:t>. Die KI-</a:t>
            </a:r>
            <a:r>
              <a:rPr lang="en-US" err="1"/>
              <a:t>gestützte</a:t>
            </a:r>
            <a:r>
              <a:rPr lang="en-US"/>
              <a:t> Prompt- und </a:t>
            </a:r>
            <a:r>
              <a:rPr lang="en-US" err="1"/>
              <a:t>Textverarbeitung</a:t>
            </a:r>
            <a:r>
              <a:rPr lang="en-US"/>
              <a:t> </a:t>
            </a:r>
            <a:r>
              <a:rPr lang="en-US" err="1"/>
              <a:t>erfolgt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Gemini </a:t>
            </a:r>
            <a:r>
              <a:rPr lang="en-US" err="1"/>
              <a:t>sowie</a:t>
            </a:r>
            <a:r>
              <a:rPr lang="en-US"/>
              <a:t> Ollama. Die </a:t>
            </a:r>
            <a:r>
              <a:rPr lang="en-US" err="1"/>
              <a:t>erzeugten</a:t>
            </a:r>
            <a:r>
              <a:rPr lang="en-US"/>
              <a:t> Bilder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mittels</a:t>
            </a:r>
            <a:r>
              <a:rPr lang="en-US"/>
              <a:t> OpenCV und Canny Edge Detection in </a:t>
            </a:r>
            <a:r>
              <a:rPr lang="en-US" err="1"/>
              <a:t>Linienstrukturen</a:t>
            </a:r>
            <a:r>
              <a:rPr lang="en-US"/>
              <a:t> </a:t>
            </a:r>
            <a:r>
              <a:rPr lang="en-US" err="1"/>
              <a:t>überführt</a:t>
            </a:r>
            <a:r>
              <a:rPr lang="en-US"/>
              <a:t> und </a:t>
            </a:r>
            <a:r>
              <a:rPr lang="en-US" err="1"/>
              <a:t>anschließend</a:t>
            </a:r>
            <a:r>
              <a:rPr lang="en-US"/>
              <a:t> an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Robotersystem</a:t>
            </a:r>
            <a:r>
              <a:rPr lang="en-US"/>
              <a:t> auf Basis von ROS 2 und </a:t>
            </a:r>
            <a:r>
              <a:rPr lang="en-US" err="1"/>
              <a:t>MoveIt</a:t>
            </a:r>
            <a:r>
              <a:rPr lang="en-US"/>
              <a:t> </a:t>
            </a:r>
            <a:r>
              <a:rPr lang="en-US" err="1"/>
              <a:t>weitergeleitet</a:t>
            </a:r>
            <a:r>
              <a:rPr lang="en-US"/>
              <a:t>, welches in Python und C++ </a:t>
            </a:r>
            <a:r>
              <a:rPr lang="en-US" err="1"/>
              <a:t>implementiert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und die </a:t>
            </a:r>
            <a:r>
              <a:rPr lang="en-US" err="1"/>
              <a:t>physische</a:t>
            </a:r>
            <a:r>
              <a:rPr lang="en-US"/>
              <a:t> </a:t>
            </a:r>
            <a:r>
              <a:rPr lang="en-US" err="1"/>
              <a:t>Zeichnung</a:t>
            </a:r>
            <a:r>
              <a:rPr lang="en-US"/>
              <a:t> </a:t>
            </a:r>
            <a:r>
              <a:rPr lang="en-US" err="1"/>
              <a:t>ausführt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02754-CAA0-44B9-87E9-9F801292B5D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Das System </a:t>
            </a:r>
            <a:r>
              <a:rPr lang="en-US" err="1"/>
              <a:t>besteht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Vue.js-Frontend, </a:t>
            </a:r>
            <a:r>
              <a:rPr lang="en-US" err="1"/>
              <a:t>implementiert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JavaScript, HTML und CSS, das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einem</a:t>
            </a:r>
            <a:r>
              <a:rPr lang="en-US"/>
              <a:t> Python-Backend auf Basis von </a:t>
            </a:r>
            <a:r>
              <a:rPr lang="en-US" err="1"/>
              <a:t>FastAPI</a:t>
            </a:r>
            <a:r>
              <a:rPr lang="en-US"/>
              <a:t> </a:t>
            </a:r>
            <a:r>
              <a:rPr lang="en-US" err="1"/>
              <a:t>kommuniziert</a:t>
            </a:r>
            <a:r>
              <a:rPr lang="en-US"/>
              <a:t>. Das Backend </a:t>
            </a:r>
            <a:r>
              <a:rPr lang="en-US" err="1"/>
              <a:t>verwaltet</a:t>
            </a:r>
            <a:r>
              <a:rPr lang="en-US"/>
              <a:t> Sessions und </a:t>
            </a:r>
            <a:r>
              <a:rPr lang="en-US" err="1"/>
              <a:t>Einwilligungen</a:t>
            </a:r>
            <a:r>
              <a:rPr lang="en-US"/>
              <a:t> </a:t>
            </a:r>
            <a:r>
              <a:rPr lang="en-US" err="1"/>
              <a:t>mithilfe</a:t>
            </a:r>
            <a:r>
              <a:rPr lang="en-US"/>
              <a:t> von </a:t>
            </a:r>
            <a:r>
              <a:rPr lang="en-US" err="1"/>
              <a:t>TinyDB</a:t>
            </a:r>
            <a:r>
              <a:rPr lang="en-US"/>
              <a:t> und </a:t>
            </a:r>
            <a:r>
              <a:rPr lang="en-US" err="1"/>
              <a:t>orchestriert</a:t>
            </a:r>
            <a:r>
              <a:rPr lang="en-US"/>
              <a:t> die </a:t>
            </a:r>
            <a:r>
              <a:rPr lang="en-US" err="1"/>
              <a:t>gesamte</a:t>
            </a:r>
            <a:r>
              <a:rPr lang="en-US"/>
              <a:t> </a:t>
            </a:r>
            <a:r>
              <a:rPr lang="en-US" err="1"/>
              <a:t>Verarbeitungspipeline</a:t>
            </a:r>
            <a:r>
              <a:rPr lang="en-US"/>
              <a:t>. Die KI-</a:t>
            </a:r>
            <a:r>
              <a:rPr lang="en-US" err="1"/>
              <a:t>gestützte</a:t>
            </a:r>
            <a:r>
              <a:rPr lang="en-US"/>
              <a:t> Prompt- und </a:t>
            </a:r>
            <a:r>
              <a:rPr lang="en-US" err="1"/>
              <a:t>Textverarbeitung</a:t>
            </a:r>
            <a:r>
              <a:rPr lang="en-US"/>
              <a:t> </a:t>
            </a:r>
            <a:r>
              <a:rPr lang="en-US" err="1"/>
              <a:t>erfolgt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Gemini </a:t>
            </a:r>
            <a:r>
              <a:rPr lang="en-US" err="1"/>
              <a:t>sowie</a:t>
            </a:r>
            <a:r>
              <a:rPr lang="en-US"/>
              <a:t> Ollama. Die </a:t>
            </a:r>
            <a:r>
              <a:rPr lang="en-US" err="1"/>
              <a:t>erzeugten</a:t>
            </a:r>
            <a:r>
              <a:rPr lang="en-US"/>
              <a:t> Bilder </a:t>
            </a:r>
            <a:r>
              <a:rPr lang="en-US" err="1"/>
              <a:t>werden</a:t>
            </a:r>
            <a:r>
              <a:rPr lang="en-US"/>
              <a:t> </a:t>
            </a:r>
            <a:r>
              <a:rPr lang="en-US" err="1"/>
              <a:t>mittels</a:t>
            </a:r>
            <a:r>
              <a:rPr lang="en-US"/>
              <a:t> OpenCV und Canny Edge Detection in </a:t>
            </a:r>
            <a:r>
              <a:rPr lang="en-US" err="1"/>
              <a:t>Linienstrukturen</a:t>
            </a:r>
            <a:r>
              <a:rPr lang="en-US"/>
              <a:t> </a:t>
            </a:r>
            <a:r>
              <a:rPr lang="en-US" err="1"/>
              <a:t>überführt</a:t>
            </a:r>
            <a:r>
              <a:rPr lang="en-US"/>
              <a:t> und </a:t>
            </a:r>
            <a:r>
              <a:rPr lang="en-US" err="1"/>
              <a:t>anschließend</a:t>
            </a:r>
            <a:r>
              <a:rPr lang="en-US"/>
              <a:t> an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Robotersystem</a:t>
            </a:r>
            <a:r>
              <a:rPr lang="en-US"/>
              <a:t> auf Basis von ROS 2 und </a:t>
            </a:r>
            <a:r>
              <a:rPr lang="en-US" err="1"/>
              <a:t>MoveIt</a:t>
            </a:r>
            <a:r>
              <a:rPr lang="en-US"/>
              <a:t> </a:t>
            </a:r>
            <a:r>
              <a:rPr lang="en-US" err="1"/>
              <a:t>weitergeleitet</a:t>
            </a:r>
            <a:r>
              <a:rPr lang="en-US"/>
              <a:t>, welches in Python und C++ </a:t>
            </a:r>
            <a:r>
              <a:rPr lang="en-US" err="1"/>
              <a:t>implementiert</a:t>
            </a:r>
            <a:r>
              <a:rPr lang="en-US"/>
              <a:t> </a:t>
            </a:r>
            <a:r>
              <a:rPr lang="en-US" err="1"/>
              <a:t>ist</a:t>
            </a:r>
            <a:r>
              <a:rPr lang="en-US"/>
              <a:t> und die </a:t>
            </a:r>
            <a:r>
              <a:rPr lang="en-US" err="1"/>
              <a:t>physische</a:t>
            </a:r>
            <a:r>
              <a:rPr lang="en-US"/>
              <a:t> </a:t>
            </a:r>
            <a:r>
              <a:rPr lang="en-US" err="1"/>
              <a:t>Zeichnung</a:t>
            </a:r>
            <a:r>
              <a:rPr lang="en-US"/>
              <a:t> </a:t>
            </a:r>
            <a:r>
              <a:rPr lang="en-US" err="1"/>
              <a:t>ausführt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02754-CAA0-44B9-87E9-9F801292B5D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9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Nach dem </a:t>
            </a:r>
            <a:r>
              <a:rPr lang="en-US" err="1"/>
              <a:t>Aufruf</a:t>
            </a:r>
            <a:r>
              <a:rPr lang="en-US"/>
              <a:t> der Web-</a:t>
            </a:r>
            <a:r>
              <a:rPr lang="en-US" err="1"/>
              <a:t>Applikation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das Vue.js-Frontend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Python-Backend auf Basis von </a:t>
            </a:r>
            <a:r>
              <a:rPr lang="en-US" err="1"/>
              <a:t>FastAPI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Session </a:t>
            </a:r>
            <a:r>
              <a:rPr lang="en-US" err="1"/>
              <a:t>gestartet</a:t>
            </a:r>
            <a:r>
              <a:rPr lang="en-US"/>
              <a:t> und die </a:t>
            </a:r>
            <a:r>
              <a:rPr lang="en-US" err="1"/>
              <a:t>Einwilligung</a:t>
            </a:r>
            <a:r>
              <a:rPr lang="en-US"/>
              <a:t> der </a:t>
            </a:r>
            <a:r>
              <a:rPr lang="en-US" err="1"/>
              <a:t>Nutzer</a:t>
            </a:r>
            <a:r>
              <a:rPr lang="en-US"/>
              <a:t>*</a:t>
            </a:r>
            <a:r>
              <a:rPr lang="en-US" err="1"/>
              <a:t>innen</a:t>
            </a:r>
            <a:r>
              <a:rPr lang="en-US"/>
              <a:t> in </a:t>
            </a:r>
            <a:r>
              <a:rPr lang="en-US" err="1"/>
              <a:t>TinyDB</a:t>
            </a:r>
            <a:r>
              <a:rPr lang="en-US"/>
              <a:t> </a:t>
            </a:r>
            <a:r>
              <a:rPr lang="en-US" err="1"/>
              <a:t>gespeichert</a:t>
            </a:r>
            <a:r>
              <a:rPr lang="en-US"/>
              <a:t>. </a:t>
            </a:r>
            <a:r>
              <a:rPr lang="en-US" err="1"/>
              <a:t>Anschließend</a:t>
            </a:r>
            <a:r>
              <a:rPr lang="en-US"/>
              <a:t> </a:t>
            </a:r>
            <a:r>
              <a:rPr lang="en-US" err="1"/>
              <a:t>orchestriert</a:t>
            </a:r>
            <a:r>
              <a:rPr lang="en-US"/>
              <a:t> das Backend die KI-Pipeline, </a:t>
            </a:r>
            <a:r>
              <a:rPr lang="en-US" err="1"/>
              <a:t>indem</a:t>
            </a:r>
            <a:r>
              <a:rPr lang="en-US"/>
              <a:t> es </a:t>
            </a:r>
            <a:r>
              <a:rPr lang="en-US" err="1"/>
              <a:t>mit</a:t>
            </a:r>
            <a:r>
              <a:rPr lang="en-US"/>
              <a:t> Ollama </a:t>
            </a:r>
            <a:r>
              <a:rPr lang="en-US" err="1"/>
              <a:t>einen</a:t>
            </a:r>
            <a:r>
              <a:rPr lang="en-US"/>
              <a:t> Prompt </a:t>
            </a:r>
            <a:r>
              <a:rPr lang="en-US" err="1"/>
              <a:t>erzeugt</a:t>
            </a:r>
            <a:r>
              <a:rPr lang="en-US"/>
              <a:t> und </a:t>
            </a:r>
            <a:r>
              <a:rPr lang="en-US" err="1"/>
              <a:t>diesen</a:t>
            </a:r>
            <a:r>
              <a:rPr lang="en-US"/>
              <a:t> </a:t>
            </a:r>
            <a:r>
              <a:rPr lang="en-US" err="1"/>
              <a:t>gemeinsam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dem Bild </a:t>
            </a:r>
            <a:r>
              <a:rPr lang="en-US" err="1"/>
              <a:t>an das</a:t>
            </a:r>
            <a:r>
              <a:rPr lang="en-US"/>
              <a:t> Gemini-Modell </a:t>
            </a:r>
            <a:r>
              <a:rPr lang="en-US" err="1"/>
              <a:t>übergibt</a:t>
            </a:r>
            <a:r>
              <a:rPr lang="en-US"/>
              <a:t>, welches </a:t>
            </a:r>
            <a:r>
              <a:rPr lang="en-US" err="1"/>
              <a:t>eine</a:t>
            </a:r>
            <a:r>
              <a:rPr lang="en-US"/>
              <a:t> </a:t>
            </a:r>
            <a:r>
              <a:rPr lang="en-US" err="1"/>
              <a:t>Karikatur</a:t>
            </a:r>
            <a:r>
              <a:rPr lang="en-US"/>
              <a:t> </a:t>
            </a:r>
            <a:r>
              <a:rPr lang="en-US" err="1"/>
              <a:t>generiert</a:t>
            </a:r>
            <a:r>
              <a:rPr lang="en-US"/>
              <a:t>. Das </a:t>
            </a:r>
            <a:r>
              <a:rPr lang="en-US" err="1"/>
              <a:t>erzeugte</a:t>
            </a:r>
            <a:r>
              <a:rPr lang="en-US"/>
              <a:t> Bild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mithilfe</a:t>
            </a:r>
            <a:r>
              <a:rPr lang="en-US"/>
              <a:t> von OpenCV und Canny Edge Detection in Linien und </a:t>
            </a:r>
            <a:r>
              <a:rPr lang="en-US" err="1"/>
              <a:t>Pfade</a:t>
            </a:r>
            <a:r>
              <a:rPr lang="en-US"/>
              <a:t> </a:t>
            </a:r>
            <a:r>
              <a:rPr lang="en-US" err="1"/>
              <a:t>umgewandelt</a:t>
            </a:r>
            <a:r>
              <a:rPr lang="en-US"/>
              <a:t> und </a:t>
            </a:r>
            <a:r>
              <a:rPr lang="en-US" err="1"/>
              <a:t>anschließend</a:t>
            </a:r>
            <a:r>
              <a:rPr lang="en-US"/>
              <a:t> </a:t>
            </a:r>
            <a:r>
              <a:rPr lang="en-US" err="1"/>
              <a:t>an das</a:t>
            </a:r>
            <a:r>
              <a:rPr lang="en-US"/>
              <a:t> </a:t>
            </a:r>
            <a:r>
              <a:rPr lang="en-US" err="1"/>
              <a:t>Robotersystem</a:t>
            </a:r>
            <a:r>
              <a:rPr lang="en-US"/>
              <a:t> auf Basis von ROS 2 und </a:t>
            </a:r>
            <a:r>
              <a:rPr lang="en-US" err="1"/>
              <a:t>MoveIt</a:t>
            </a:r>
            <a:r>
              <a:rPr lang="en-US"/>
              <a:t> </a:t>
            </a:r>
            <a:r>
              <a:rPr lang="en-US" err="1"/>
              <a:t>weitergeleitet</a:t>
            </a:r>
            <a:r>
              <a:rPr lang="en-US"/>
              <a:t>, das die </a:t>
            </a:r>
            <a:r>
              <a:rPr lang="en-US" err="1"/>
              <a:t>Zeichnung</a:t>
            </a:r>
            <a:r>
              <a:rPr lang="en-US"/>
              <a:t> </a:t>
            </a:r>
            <a:r>
              <a:rPr lang="en-US" err="1"/>
              <a:t>physisch</a:t>
            </a:r>
            <a:r>
              <a:rPr lang="en-US"/>
              <a:t> </a:t>
            </a:r>
            <a:r>
              <a:rPr lang="en-US" err="1"/>
              <a:t>ausführt</a:t>
            </a:r>
            <a:r>
              <a:rPr lang="en-US"/>
              <a:t> und </a:t>
            </a:r>
            <a:r>
              <a:rPr lang="en-US" err="1"/>
              <a:t>Statusmeldungen</a:t>
            </a:r>
            <a:r>
              <a:rPr lang="en-US"/>
              <a:t> </a:t>
            </a:r>
            <a:r>
              <a:rPr lang="en-US" err="1"/>
              <a:t>an das</a:t>
            </a:r>
            <a:r>
              <a:rPr lang="en-US"/>
              <a:t> Frontend </a:t>
            </a:r>
            <a:r>
              <a:rPr lang="en-US" err="1"/>
              <a:t>zurückgibt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02754-CAA0-44B9-87E9-9F801292B5D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6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193FC-1EF1-4692-8425-7A69A4D76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CFBD50-6349-2A26-553B-ED0AB2283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7399C5-8A77-AC9A-7365-7BA3CCFC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F66ACE-5FF1-A485-98A3-B86121E3F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714D5B-C954-F5E6-785F-133E7D66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73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B1FBEE-A96E-1371-92FA-F1807DF4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C9DA1B4-E368-C03F-C5FD-30A4ADC17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84DED-46CB-17FA-8C37-B8089F0B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4270E8-FF54-107D-6B6E-DA87E50E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A2C0EC-950D-FE57-390E-E12AC70E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7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EDDA5D0-D3E8-ADF6-50CF-8C1DEF009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59E8F0-5F46-5063-EE43-1E33D1F10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3540D7-D2DB-FEBB-62AF-EA7E197F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92050B-A4CA-C212-DC60-439E0AAC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BA8EC0-FDA9-A6D1-0D76-6DE3535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1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7554-DB76-4B42-A031-2760BDD8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B3A59-97B9-1835-F6DA-BA71EC884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C024B3-F5C9-C3EC-4633-32F87390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4762E3-150D-8D62-A24D-C7AC5467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97F70B-EDA3-9FCE-4E91-DD2A54E2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1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438E4-FF33-5BD5-BE47-08E92E2F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9B1178-80CB-B881-B0AE-FA659684A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304786-D5B6-37A5-DD6A-E24B947E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DA3A5-DD06-CA63-B47B-E10D5E90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57A7DA-15B4-B8A3-E890-2CA4AE27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2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7B009-2ECA-E74A-F6F1-2300FC6B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0FB7BC-8CBE-7223-CABC-75348D766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8E31555-E934-0923-C659-92DCF6ECD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2062B2-D75E-116F-92C6-F7D34B55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B879836-9C71-E4A6-7EF5-C4BBBD8E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A20BCC-8475-9447-2824-F03FCAE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31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F67D5-EB64-FC6D-39BC-44E60B13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28CA9-4735-A403-B8AC-02C0D5C7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FBF9CD-CEB2-6B2E-D60E-B75C6FF7D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DEF76E-89E0-3929-B45F-B9635451D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9B68C1-DB08-F203-54A1-0F15A960A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95919C4-FA02-AE50-46D4-BEA905CB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4F6EE2-C428-E139-55BC-87AC7BA4E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F2F49A0-8097-DC5B-8C23-ED48D492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01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22257C-587A-3C71-E81C-9538F19A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88A883-13BE-94FB-E478-7C446003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F4FC13-A7B7-169A-CC9B-401AEE85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FD583B-1BC3-6195-A443-C3005381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16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BA889E-64FB-2A2D-C73F-B7EE6601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C976CE-726B-78F0-7D6B-4A235B8D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0E974B-E07D-59D9-3A32-5D8777C0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81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D1865B-55DB-DE49-6883-41965326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3BF374-A5BC-5A65-5500-AA6B3C61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357765-0F9D-80C3-1260-1C0764E34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124F5E-8232-AFE9-155D-85563D7C2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698F7B-F462-5A98-F18D-EBFC30F1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0C1648-4649-131E-F748-68571C35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6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A84A5-AC7B-FD34-A3A9-9245ECCE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03BB263-1A84-D0E2-478E-61B432595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22D95A-FF3F-F873-4061-6D3FFDD68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81BD5F-48C3-648A-E1BF-822C92E3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F5D767-8402-2516-4E95-D27CCFDA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B06AEE-C198-A3B7-D7B8-20A77570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98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2C4C24-B289-41B6-43F9-D6E20DFD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8C4928-BD9F-615A-FFC1-751ED69C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9B822-B4B3-D0DE-DAF6-96450BFB5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44CB13-05DD-453F-B834-9F2CCB7B9F0C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C78DB5-0A2C-7F72-01D2-D587A3C48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B4C360-647A-AEEB-1D29-D88E10ED1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21DA41-2C07-462E-8008-0CB1B7A5764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22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3.png"/><Relationship Id="rId5" Type="http://schemas.openxmlformats.org/officeDocument/2006/relationships/image" Target="../media/image26.png"/><Relationship Id="rId10" Type="http://schemas.openxmlformats.org/officeDocument/2006/relationships/customXml" Target="../ink/ink3.xml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8A768-7F65-591B-74A7-CD1D0D90E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61518" y="986420"/>
            <a:ext cx="9144000" cy="2387600"/>
          </a:xfrm>
        </p:spPr>
        <p:txBody>
          <a:bodyPr/>
          <a:lstStyle/>
          <a:p>
            <a:r>
              <a:rPr lang="en-GB" err="1"/>
              <a:t>DrawMeMaybe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65D0C18-3625-D508-BCB7-8B25CDC4C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92" y="3430970"/>
            <a:ext cx="5650676" cy="873971"/>
          </a:xfrm>
        </p:spPr>
        <p:txBody>
          <a:bodyPr/>
          <a:lstStyle/>
          <a:p>
            <a:r>
              <a:rPr lang="en-GB"/>
              <a:t>Meet Rob Ross</a:t>
            </a:r>
          </a:p>
        </p:txBody>
      </p:sp>
      <p:pic>
        <p:nvPicPr>
          <p:cNvPr id="5" name="Grafik 4" descr="Ein Bild, das Zeichnung, Cartoon, Clipart, Darstellung enthält.&#10;&#10;KI-generierte Inhalte können fehlerhaft sein.">
            <a:extLst>
              <a:ext uri="{FF2B5EF4-FFF2-40B4-BE49-F238E27FC236}">
                <a16:creationId xmlns:a16="http://schemas.microsoft.com/office/drawing/2014/main" id="{B3D33B40-4A09-A5CF-C1C2-811F7F65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01" y="772870"/>
            <a:ext cx="4185213" cy="41852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5D3171-E731-86EB-F2E3-562F7E13C2F6}"/>
              </a:ext>
            </a:extLst>
          </p:cNvPr>
          <p:cNvSpPr txBox="1"/>
          <p:nvPr/>
        </p:nvSpPr>
        <p:spPr>
          <a:xfrm>
            <a:off x="555585" y="5571541"/>
            <a:ext cx="1108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Studenten</a:t>
            </a:r>
            <a:r>
              <a:rPr lang="en-GB"/>
              <a:t>: Cristina Tutunariu &amp; Muhammet Keser &amp; Stephan </a:t>
            </a:r>
            <a:r>
              <a:rPr lang="en-GB" err="1"/>
              <a:t>Reckziegel</a:t>
            </a:r>
            <a:endParaRPr lang="en-GB"/>
          </a:p>
          <a:p>
            <a:r>
              <a:rPr lang="en-GB" err="1"/>
              <a:t>Studiengang</a:t>
            </a:r>
            <a:r>
              <a:rPr lang="en-GB"/>
              <a:t>: </a:t>
            </a:r>
            <a:r>
              <a:rPr lang="en-GB" err="1"/>
              <a:t>Technische</a:t>
            </a:r>
            <a:r>
              <a:rPr lang="en-GB"/>
              <a:t> Informatik (B. Eng) </a:t>
            </a:r>
          </a:p>
          <a:p>
            <a:r>
              <a:rPr lang="en-GB" err="1"/>
              <a:t>Betreuer</a:t>
            </a:r>
            <a:r>
              <a:rPr lang="en-GB"/>
              <a:t>: </a:t>
            </a:r>
            <a:r>
              <a:rPr lang="nl-NL"/>
              <a:t>Prof. Dr. rer. nat. Constantin Wanninger</a:t>
            </a:r>
          </a:p>
          <a:p>
            <a:endParaRPr lang="en-GB"/>
          </a:p>
        </p:txBody>
      </p:sp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3B572FD5-6D8F-5256-126E-58756EAE6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7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C95FE-071D-D233-FF79-D1866EAAF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DB351FF-2F4A-BB86-5035-FF9EC62D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EED630-2488-036D-0665-65FFBB5F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/>
              <a:t>Text- und </a:t>
            </a:r>
            <a:r>
              <a:rPr lang="en-GB" err="1"/>
              <a:t>Bildverarbeitung</a:t>
            </a:r>
            <a:endParaRPr lang="en-GB"/>
          </a:p>
        </p:txBody>
      </p:sp>
      <p:pic>
        <p:nvPicPr>
          <p:cNvPr id="4" name="Content Placeholder 3" descr="Dify.AI · The Innovation Engine for Generative AI Applications">
            <a:extLst>
              <a:ext uri="{FF2B5EF4-FFF2-40B4-BE49-F238E27FC236}">
                <a16:creationId xmlns:a16="http://schemas.microsoft.com/office/drawing/2014/main" id="{F140C483-1FF8-4E4C-2B23-879D1F0B6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3426" y="1838188"/>
            <a:ext cx="4834290" cy="1650210"/>
          </a:xfrm>
          <a:prstGeom prst="rect">
            <a:avLst/>
          </a:prstGeom>
        </p:spPr>
      </p:pic>
      <p:pic>
        <p:nvPicPr>
          <p:cNvPr id="9" name="Picture 8" descr="Google Gemini Logo PNG With Transparent Background">
            <a:extLst>
              <a:ext uri="{FF2B5EF4-FFF2-40B4-BE49-F238E27FC236}">
                <a16:creationId xmlns:a16="http://schemas.microsoft.com/office/drawing/2014/main" id="{D9B032E6-F916-E1BB-6CAB-25FCB5A34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65" y="3698666"/>
            <a:ext cx="4410764" cy="1647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0AFAF-6C68-02CE-223F-E9DCBC89DFC4}"/>
              </a:ext>
            </a:extLst>
          </p:cNvPr>
          <p:cNvSpPr txBox="1"/>
          <p:nvPr/>
        </p:nvSpPr>
        <p:spPr>
          <a:xfrm>
            <a:off x="345030" y="2194394"/>
            <a:ext cx="604493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Ollama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mistral:7b-instruct-q4_K_M</a:t>
            </a:r>
          </a:p>
          <a:p>
            <a:pPr marL="742950" indent="-285750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Prompt-</a:t>
            </a:r>
            <a:r>
              <a:rPr lang="en-US" err="1">
                <a:ea typeface="+mn-lt"/>
                <a:cs typeface="+mn-lt"/>
              </a:rPr>
              <a:t>Erstellung</a:t>
            </a:r>
            <a:endParaRPr lang="en-US" err="1"/>
          </a:p>
          <a:p>
            <a:pPr marL="742950" lvl="1" indent="-285750">
              <a:buFont typeface="Courier New"/>
              <a:buChar char="o"/>
            </a:pPr>
            <a:r>
              <a:rPr lang="en-US" err="1">
                <a:ea typeface="+mn-lt"/>
                <a:cs typeface="+mn-lt"/>
              </a:rPr>
              <a:t>Textverarbeitung</a:t>
            </a:r>
            <a:endParaRPr lang="en-US" err="1"/>
          </a:p>
          <a:p>
            <a:pPr marL="742950" lvl="1" indent="-285750">
              <a:buFont typeface="Courier New"/>
              <a:buChar char="o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Gemini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ptos"/>
              </a:rPr>
              <a:t>gemini-2.5-flash-image (Nano Banana)</a:t>
            </a:r>
          </a:p>
          <a:p>
            <a:pPr marL="742950" lvl="1" indent="-285750">
              <a:buFont typeface="Courier New"/>
              <a:buChar char="o"/>
            </a:pPr>
            <a:r>
              <a:rPr lang="en-US" err="1">
                <a:ea typeface="+mn-lt"/>
                <a:cs typeface="+mn-lt"/>
              </a:rPr>
              <a:t>Multimodale</a:t>
            </a:r>
            <a:r>
              <a:rPr lang="en-US">
                <a:ea typeface="+mn-lt"/>
                <a:cs typeface="+mn-lt"/>
              </a:rPr>
              <a:t> KI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6F496-17B7-DC50-CB1B-584ACD21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C75AFE0C-DF04-7FFB-8147-89775315E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E9FE81-6769-DC84-3908-7C8FAB21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/>
              <a:t>von Bild </a:t>
            </a:r>
            <a:r>
              <a:rPr lang="en-GB" err="1"/>
              <a:t>zu</a:t>
            </a:r>
            <a:r>
              <a:rPr lang="en-GB"/>
              <a:t> </a:t>
            </a:r>
            <a:r>
              <a:rPr lang="en-GB" err="1"/>
              <a:t>Punkte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7347D7-45CE-E644-D35A-EEE5FCA43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39" y="2312021"/>
            <a:ext cx="11349941" cy="4258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Bild </a:t>
            </a:r>
            <a:r>
              <a:rPr lang="en-GB" err="1">
                <a:ea typeface="+mn-lt"/>
                <a:cs typeface="+mn-lt"/>
              </a:rPr>
              <a:t>wird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vereinfacht</a:t>
            </a:r>
            <a:r>
              <a:rPr lang="en-GB">
                <a:ea typeface="+mn-lt"/>
                <a:cs typeface="+mn-lt"/>
              </a:rPr>
              <a:t> zu Linien</a:t>
            </a:r>
            <a:endParaRPr lang="en-GB"/>
          </a:p>
          <a:p>
            <a:pPr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Unwichtige</a:t>
            </a:r>
            <a:r>
              <a:rPr lang="en-GB">
                <a:ea typeface="+mn-lt"/>
                <a:cs typeface="+mn-lt"/>
              </a:rPr>
              <a:t> Details </a:t>
            </a:r>
            <a:r>
              <a:rPr lang="en-GB" err="1">
                <a:ea typeface="+mn-lt"/>
                <a:cs typeface="+mn-lt"/>
              </a:rPr>
              <a:t>werden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entfernt</a:t>
            </a:r>
            <a:endParaRPr lang="en-GB" err="1"/>
          </a:p>
          <a:p>
            <a:pPr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Linien </a:t>
            </a:r>
            <a:r>
              <a:rPr lang="en-GB" err="1">
                <a:ea typeface="+mn-lt"/>
                <a:cs typeface="+mn-lt"/>
              </a:rPr>
              <a:t>werden</a:t>
            </a:r>
            <a:r>
              <a:rPr lang="en-GB">
                <a:ea typeface="+mn-lt"/>
                <a:cs typeface="+mn-lt"/>
              </a:rPr>
              <a:t> in </a:t>
            </a:r>
            <a:r>
              <a:rPr lang="en-GB" err="1">
                <a:ea typeface="+mn-lt"/>
                <a:cs typeface="+mn-lt"/>
              </a:rPr>
              <a:t>Punkte</a:t>
            </a:r>
            <a:r>
              <a:rPr lang="en-GB">
                <a:ea typeface="+mn-lt"/>
                <a:cs typeface="+mn-lt"/>
              </a:rPr>
              <a:t> umgewandelt</a:t>
            </a:r>
            <a:endParaRPr lang="en-GB"/>
          </a:p>
          <a:p>
            <a:pPr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Punkte werden in einer JSON-Datei gespeichert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Graphic 3" descr="OpenCV - Wikipedia">
            <a:extLst>
              <a:ext uri="{FF2B5EF4-FFF2-40B4-BE49-F238E27FC236}">
                <a16:creationId xmlns:a16="http://schemas.microsoft.com/office/drawing/2014/main" id="{C764A12E-06D7-6BE7-5B69-BDA49914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1316" y="431509"/>
            <a:ext cx="1562100" cy="2066925"/>
          </a:xfrm>
          <a:prstGeom prst="rect">
            <a:avLst/>
          </a:prstGeom>
        </p:spPr>
      </p:pic>
      <p:pic>
        <p:nvPicPr>
          <p:cNvPr id="6" name="Picture 5" descr="OpenCV: K-Means Clustering in OpenCV">
            <a:extLst>
              <a:ext uri="{FF2B5EF4-FFF2-40B4-BE49-F238E27FC236}">
                <a16:creationId xmlns:a16="http://schemas.microsoft.com/office/drawing/2014/main" id="{0BB152BD-37B8-1C44-8767-6AFA7E03B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077" y="2852584"/>
            <a:ext cx="3762777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5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7C05A-899F-6F42-BB90-82C420FE5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A756DA1-98D9-A369-82E9-665B8380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1C4819-DA1B-A651-88BF-B2784C1B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 err="1"/>
              <a:t>Roboter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6BE57-5062-8758-D1CB-50B0DB8F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39" y="2312021"/>
            <a:ext cx="11349941" cy="4258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err="1"/>
              <a:t>Datei</a:t>
            </a:r>
            <a:r>
              <a:rPr lang="en-GB"/>
              <a:t> </a:t>
            </a:r>
            <a:r>
              <a:rPr lang="en-GB" err="1"/>
              <a:t>mit</a:t>
            </a:r>
            <a:r>
              <a:rPr lang="en-GB"/>
              <a:t> </a:t>
            </a:r>
            <a:r>
              <a:rPr lang="en-GB" err="1"/>
              <a:t>Punkte</a:t>
            </a:r>
            <a:r>
              <a:rPr lang="en-GB"/>
              <a:t> (.</a:t>
            </a:r>
            <a:r>
              <a:rPr lang="en-GB" err="1"/>
              <a:t>json</a:t>
            </a:r>
            <a:r>
              <a:rPr lang="en-GB"/>
              <a:t>)</a:t>
            </a:r>
          </a:p>
          <a:p>
            <a:pPr marL="0" indent="0">
              <a:buNone/>
            </a:pPr>
            <a:r>
              <a:rPr lang="de-DE"/>
              <a:t>Moveit2</a:t>
            </a:r>
          </a:p>
          <a:p>
            <a:pPr marL="0" indent="0">
              <a:buNone/>
            </a:pPr>
            <a:r>
              <a:rPr lang="de-DE"/>
              <a:t>Ros2</a:t>
            </a:r>
          </a:p>
          <a:p>
            <a:pPr marL="0" indent="0">
              <a:buNone/>
            </a:pPr>
            <a:r>
              <a:rPr lang="de-DE"/>
              <a:t>UR-Treiber</a:t>
            </a:r>
          </a:p>
          <a:p>
            <a:pPr marL="0" indent="0">
              <a:buNone/>
            </a:pPr>
            <a:r>
              <a:rPr lang="de-DE"/>
              <a:t>=&gt; </a:t>
            </a:r>
            <a:r>
              <a:rPr lang="de-DE" err="1"/>
              <a:t>Gelenkwikel</a:t>
            </a:r>
            <a:r>
              <a:rPr lang="de-DE"/>
              <a:t>, Gelenkgeschwindigkeiten</a:t>
            </a:r>
          </a:p>
        </p:txBody>
      </p:sp>
      <p:pic>
        <p:nvPicPr>
          <p:cNvPr id="5" name="Grafik 4" descr="ROS 2 - Faster Robot Development with Toradex &amp; Torizon">
            <a:extLst>
              <a:ext uri="{FF2B5EF4-FFF2-40B4-BE49-F238E27FC236}">
                <a16:creationId xmlns:a16="http://schemas.microsoft.com/office/drawing/2014/main" id="{A90990F8-FA39-3ED1-ED06-697F472A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328" y="3110555"/>
            <a:ext cx="1923022" cy="945809"/>
          </a:xfrm>
          <a:prstGeom prst="rect">
            <a:avLst/>
          </a:prstGeom>
        </p:spPr>
      </p:pic>
      <p:pic>
        <p:nvPicPr>
          <p:cNvPr id="7" name="Grafik 6" descr="GitHub - moveit/moveit2: :robot: MoveIt for ROS 2">
            <a:extLst>
              <a:ext uri="{FF2B5EF4-FFF2-40B4-BE49-F238E27FC236}">
                <a16:creationId xmlns:a16="http://schemas.microsoft.com/office/drawing/2014/main" id="{55BB13DC-13B9-37D1-64E4-667540B7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024" y="2485381"/>
            <a:ext cx="2854927" cy="620670"/>
          </a:xfrm>
          <a:prstGeom prst="rect">
            <a:avLst/>
          </a:prstGeom>
        </p:spPr>
      </p:pic>
      <p:pic>
        <p:nvPicPr>
          <p:cNvPr id="9" name="Grafik 8" descr="File Icon Grafik Von ahlangraphic · Creative Fabrica">
            <a:extLst>
              <a:ext uri="{FF2B5EF4-FFF2-40B4-BE49-F238E27FC236}">
                <a16:creationId xmlns:a16="http://schemas.microsoft.com/office/drawing/2014/main" id="{EDDF014F-805C-ABBD-EC81-97B67A4A4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46" y="1542021"/>
            <a:ext cx="752475" cy="952500"/>
          </a:xfrm>
          <a:prstGeom prst="rect">
            <a:avLst/>
          </a:prstGeom>
        </p:spPr>
      </p:pic>
      <p:pic>
        <p:nvPicPr>
          <p:cNvPr id="10" name="Grafik 9" descr="GitHub - UniversalRobots/Universal_Robots_ROS_Driver: Universal Robots ROS  driver supporting CB3 and e-Series">
            <a:extLst>
              <a:ext uri="{FF2B5EF4-FFF2-40B4-BE49-F238E27FC236}">
                <a16:creationId xmlns:a16="http://schemas.microsoft.com/office/drawing/2014/main" id="{120490EA-4264-7D60-2072-122A4F47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660" y="4061898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4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40EF3C-CA24-6A8D-D832-E7670BE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06117FC2-5884-FEE4-4BB4-819326A6C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8EDFD86-9DEE-AC1E-2258-8CFB31E9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 err="1"/>
              <a:t>Roboter</a:t>
            </a:r>
            <a:endParaRPr lang="en-GB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1268813-62C1-942E-0AC6-EF91D2E64182}"/>
              </a:ext>
            </a:extLst>
          </p:cNvPr>
          <p:cNvSpPr/>
          <p:nvPr/>
        </p:nvSpPr>
        <p:spPr>
          <a:xfrm>
            <a:off x="3078892" y="3264242"/>
            <a:ext cx="350108" cy="3398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75AE491-B234-3B32-3624-A55078CF010F}"/>
              </a:ext>
            </a:extLst>
          </p:cNvPr>
          <p:cNvSpPr/>
          <p:nvPr/>
        </p:nvSpPr>
        <p:spPr>
          <a:xfrm>
            <a:off x="3799703" y="4366054"/>
            <a:ext cx="350108" cy="3398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837F0B-18CD-1D5B-B084-8A755A5E8C04}"/>
              </a:ext>
            </a:extLst>
          </p:cNvPr>
          <p:cNvSpPr/>
          <p:nvPr/>
        </p:nvSpPr>
        <p:spPr>
          <a:xfrm>
            <a:off x="4252784" y="5920944"/>
            <a:ext cx="350108" cy="3398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File Icon Grafik Von ahlangraphic · Creative Fabrica">
            <a:extLst>
              <a:ext uri="{FF2B5EF4-FFF2-40B4-BE49-F238E27FC236}">
                <a16:creationId xmlns:a16="http://schemas.microsoft.com/office/drawing/2014/main" id="{07776B37-1430-FB3A-1432-0D6110B9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36" t="18831" r="33473" b="18182"/>
          <a:stretch>
            <a:fillRect/>
          </a:stretch>
        </p:blipFill>
        <p:spPr>
          <a:xfrm>
            <a:off x="183421" y="4235921"/>
            <a:ext cx="749522" cy="93884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E3E15E8-3D5E-4C13-E416-4BA0F0D1149E}"/>
              </a:ext>
            </a:extLst>
          </p:cNvPr>
          <p:cNvSpPr/>
          <p:nvPr/>
        </p:nvSpPr>
        <p:spPr>
          <a:xfrm>
            <a:off x="6394621" y="3871782"/>
            <a:ext cx="308919" cy="278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F6B97F0-B71F-F6AD-6D41-AB14186615F9}"/>
              </a:ext>
            </a:extLst>
          </p:cNvPr>
          <p:cNvSpPr/>
          <p:nvPr/>
        </p:nvSpPr>
        <p:spPr>
          <a:xfrm>
            <a:off x="6549081" y="4427836"/>
            <a:ext cx="308919" cy="278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5D5D66B-9931-F5C0-9F71-CFE21EBFA726}"/>
              </a:ext>
            </a:extLst>
          </p:cNvPr>
          <p:cNvSpPr/>
          <p:nvPr/>
        </p:nvSpPr>
        <p:spPr>
          <a:xfrm>
            <a:off x="7053648" y="4839728"/>
            <a:ext cx="308919" cy="278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389A31EF-E4B7-4FDF-3BB0-3426C77946D0}"/>
              </a:ext>
            </a:extLst>
          </p:cNvPr>
          <p:cNvSpPr/>
          <p:nvPr/>
        </p:nvSpPr>
        <p:spPr>
          <a:xfrm>
            <a:off x="7465541" y="5303106"/>
            <a:ext cx="308919" cy="278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194B7443-0441-47A0-8815-E2C0C9A1EDD2}"/>
              </a:ext>
            </a:extLst>
          </p:cNvPr>
          <p:cNvSpPr/>
          <p:nvPr/>
        </p:nvSpPr>
        <p:spPr>
          <a:xfrm>
            <a:off x="7692081" y="5982727"/>
            <a:ext cx="308919" cy="27802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 descr="GitHub - moveit/moveit2: :robot: MoveIt for ROS 2">
            <a:extLst>
              <a:ext uri="{FF2B5EF4-FFF2-40B4-BE49-F238E27FC236}">
                <a16:creationId xmlns:a16="http://schemas.microsoft.com/office/drawing/2014/main" id="{A3D6AB28-1936-FDEC-7B31-556B021B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078" y="3123813"/>
            <a:ext cx="2854927" cy="620670"/>
          </a:xfrm>
          <a:prstGeom prst="rect">
            <a:avLst/>
          </a:prstGeom>
        </p:spPr>
      </p:pic>
      <p:pic>
        <p:nvPicPr>
          <p:cNvPr id="21" name="Grafik 20" descr="ROS 2 - Faster Robot Development with Toradex &amp; Torizon">
            <a:extLst>
              <a:ext uri="{FF2B5EF4-FFF2-40B4-BE49-F238E27FC236}">
                <a16:creationId xmlns:a16="http://schemas.microsoft.com/office/drawing/2014/main" id="{DE1364E2-89AB-DB51-31E6-A267956A8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25" y="4346231"/>
            <a:ext cx="1923022" cy="945809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66661D7F-01E1-C7ED-78A0-AB59A882CF23}"/>
              </a:ext>
            </a:extLst>
          </p:cNvPr>
          <p:cNvSpPr/>
          <p:nvPr/>
        </p:nvSpPr>
        <p:spPr>
          <a:xfrm>
            <a:off x="5220730" y="4520513"/>
            <a:ext cx="350108" cy="483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A54777C1-E83D-46C9-8722-75BB96B07296}"/>
              </a:ext>
            </a:extLst>
          </p:cNvPr>
          <p:cNvSpPr/>
          <p:nvPr/>
        </p:nvSpPr>
        <p:spPr>
          <a:xfrm>
            <a:off x="9246972" y="4510215"/>
            <a:ext cx="350108" cy="483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D917726-FEC0-E695-D6F7-3ADB539EA677}"/>
              </a:ext>
            </a:extLst>
          </p:cNvPr>
          <p:cNvSpPr txBox="1"/>
          <p:nvPr/>
        </p:nvSpPr>
        <p:spPr>
          <a:xfrm>
            <a:off x="185351" y="5210432"/>
            <a:ext cx="823783" cy="380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json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93422C45-57C3-201E-B2D8-8B7D7511A856}"/>
                  </a:ext>
                </a:extLst>
              </p14:cNvPr>
              <p14:cNvContentPartPr/>
              <p14:nvPr/>
            </p14:nvContentPartPr>
            <p14:xfrm>
              <a:off x="6579972" y="4149810"/>
              <a:ext cx="77487" cy="287729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93422C45-57C3-201E-B2D8-8B7D7511A8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2035" y="4131849"/>
                <a:ext cx="113002" cy="323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9A06DC01-0C58-F451-50A6-E3C01441F09F}"/>
                  </a:ext>
                </a:extLst>
              </p14:cNvPr>
              <p14:cNvContentPartPr/>
              <p14:nvPr/>
            </p14:nvContentPartPr>
            <p14:xfrm>
              <a:off x="6837405" y="4654377"/>
              <a:ext cx="292113" cy="205831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9A06DC01-0C58-F451-50A6-E3C01441F0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19440" y="4636416"/>
                <a:ext cx="327684" cy="241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5570615B-1745-2CA3-40BC-6F4808BBE07C}"/>
                  </a:ext>
                </a:extLst>
              </p14:cNvPr>
              <p14:cNvContentPartPr/>
              <p14:nvPr/>
            </p14:nvContentPartPr>
            <p14:xfrm>
              <a:off x="7681783" y="5570838"/>
              <a:ext cx="70145" cy="472538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5570615B-1745-2CA3-40BC-6F4808BBE0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63889" y="5552843"/>
                <a:ext cx="105575" cy="508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A97F9814-ED5A-CCB4-BDEC-30A6F5DD1E75}"/>
                  </a:ext>
                </a:extLst>
              </p14:cNvPr>
              <p14:cNvContentPartPr/>
              <p14:nvPr/>
            </p14:nvContentPartPr>
            <p14:xfrm>
              <a:off x="7321378" y="5097161"/>
              <a:ext cx="231533" cy="226047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A97F9814-ED5A-CCB4-BDEC-30A6F5DD1E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03402" y="5079164"/>
                <a:ext cx="267126" cy="261682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D1241529-9399-92C6-0623-094F6AAC9AA3}"/>
              </a:ext>
            </a:extLst>
          </p:cNvPr>
          <p:cNvSpPr/>
          <p:nvPr/>
        </p:nvSpPr>
        <p:spPr>
          <a:xfrm>
            <a:off x="1853512" y="4407243"/>
            <a:ext cx="350108" cy="483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3024B10-1FDB-FB79-5226-F1B18A2D2009}"/>
              </a:ext>
            </a:extLst>
          </p:cNvPr>
          <p:cNvSpPr/>
          <p:nvPr/>
        </p:nvSpPr>
        <p:spPr>
          <a:xfrm>
            <a:off x="3284838" y="3892377"/>
            <a:ext cx="350108" cy="3398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C201012-C15D-D787-99C6-3C81418C02BF}"/>
              </a:ext>
            </a:extLst>
          </p:cNvPr>
          <p:cNvSpPr/>
          <p:nvPr/>
        </p:nvSpPr>
        <p:spPr>
          <a:xfrm>
            <a:off x="4149811" y="5045675"/>
            <a:ext cx="350108" cy="3398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08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B1B3C2-514C-D385-66A5-C3A84117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C60360D4-C668-225D-AC7C-525B0187C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A94692-AFAF-8955-D5B9-A19DC1969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09" y="2397530"/>
            <a:ext cx="7295349" cy="2971897"/>
          </a:xfrm>
        </p:spPr>
        <p:txBody>
          <a:bodyPr>
            <a:normAutofit/>
          </a:bodyPr>
          <a:lstStyle/>
          <a:p>
            <a:r>
              <a:rPr lang="de-DE"/>
              <a:t>Vielen Dank </a:t>
            </a:r>
            <a:br>
              <a:rPr lang="de-DE"/>
            </a:br>
            <a:r>
              <a:rPr lang="de-DE"/>
              <a:t>für eure Aufmerksamkeit!!!</a:t>
            </a:r>
          </a:p>
        </p:txBody>
      </p:sp>
    </p:spTree>
    <p:extLst>
      <p:ext uri="{BB962C8B-B14F-4D97-AF65-F5344CB8AC3E}">
        <p14:creationId xmlns:p14="http://schemas.microsoft.com/office/powerpoint/2010/main" val="82503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0D523-8758-50D2-4900-F59C25DC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Zeichnung, Cartoon, Clipart, Darstellung enthält.&#10;&#10;KI-generierte Inhalte können fehlerhaft sein.">
            <a:extLst>
              <a:ext uri="{FF2B5EF4-FFF2-40B4-BE49-F238E27FC236}">
                <a16:creationId xmlns:a16="http://schemas.microsoft.com/office/drawing/2014/main" id="{6B21541F-EFA1-8954-D96C-759EFDC0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01" y="772870"/>
            <a:ext cx="4185213" cy="4185213"/>
          </a:xfrm>
          <a:prstGeom prst="rect">
            <a:avLst/>
          </a:prstGeom>
        </p:spPr>
      </p:pic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D379B0B-A58D-00A3-4261-7BA0B0B43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D086F20-4A21-7BC2-8A35-7C5DC2BA715E}"/>
              </a:ext>
            </a:extLst>
          </p:cNvPr>
          <p:cNvSpPr txBox="1"/>
          <p:nvPr/>
        </p:nvSpPr>
        <p:spPr>
          <a:xfrm>
            <a:off x="554137" y="1472334"/>
            <a:ext cx="6724891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en-GB" sz="3600" err="1"/>
              <a:t>Konzept</a:t>
            </a:r>
            <a:endParaRPr lang="en-GB" sz="3600"/>
          </a:p>
          <a:p>
            <a:pPr marL="457200" indent="-457200">
              <a:buAutoNum type="arabicPeriod"/>
            </a:pPr>
            <a:r>
              <a:rPr lang="en-GB" sz="3600" err="1"/>
              <a:t>Komponenten</a:t>
            </a:r>
            <a:r>
              <a:rPr lang="en-GB" sz="3600"/>
              <a:t> und Techstack</a:t>
            </a:r>
          </a:p>
          <a:p>
            <a:pPr marL="457200" indent="-457200">
              <a:buAutoNum type="arabicPeriod"/>
            </a:pPr>
            <a:r>
              <a:rPr lang="en-GB" sz="3600"/>
              <a:t>Frontend</a:t>
            </a:r>
          </a:p>
          <a:p>
            <a:pPr marL="457200" indent="-457200">
              <a:buAutoNum type="arabicPeriod"/>
            </a:pPr>
            <a:r>
              <a:rPr lang="en-GB" sz="3600"/>
              <a:t>Backend</a:t>
            </a:r>
          </a:p>
          <a:p>
            <a:pPr marL="457200" indent="-457200">
              <a:buAutoNum type="arabicPeriod"/>
            </a:pPr>
            <a:r>
              <a:rPr lang="en-GB" sz="3600"/>
              <a:t>Text- und </a:t>
            </a:r>
            <a:r>
              <a:rPr lang="en-GB" sz="3600" err="1"/>
              <a:t>Bildverarbeitung</a:t>
            </a:r>
            <a:endParaRPr lang="en-GB" sz="3600"/>
          </a:p>
          <a:p>
            <a:pPr marL="457200" indent="-457200">
              <a:buAutoNum type="arabicPeriod"/>
            </a:pPr>
            <a:r>
              <a:rPr lang="en-GB" sz="3600" err="1"/>
              <a:t>Roboter</a:t>
            </a:r>
            <a:endParaRPr lang="en-GB" sz="3600"/>
          </a:p>
          <a:p>
            <a:endParaRPr lang="en-GB"/>
          </a:p>
          <a:p>
            <a:endParaRPr lang="en-GB" sz="2000"/>
          </a:p>
          <a:p>
            <a:pPr marL="342900" indent="-342900">
              <a:buAutoNum type="arabicPeriod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8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F39EA-4FCD-8D06-7440-E27D43B30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BE5BF0E5-5BD1-2988-9EE5-4F111B2E9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688426-072C-C7FF-B3DF-219A5262F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 err="1"/>
              <a:t>Konzept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015851-74D9-82B5-4F07-5FAF3C98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39" y="2312021"/>
            <a:ext cx="11349941" cy="42585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400"/>
              <a:t>Portrait von </a:t>
            </a:r>
            <a:r>
              <a:rPr lang="en-GB" sz="2400" err="1"/>
              <a:t>einer</a:t>
            </a:r>
            <a:r>
              <a:rPr lang="en-GB" sz="2400"/>
              <a:t> Person </a:t>
            </a:r>
            <a:r>
              <a:rPr lang="en-GB" sz="2400" err="1">
                <a:ea typeface="+mn-lt"/>
                <a:cs typeface="+mn-lt"/>
              </a:rPr>
              <a:t>aufnehmen</a:t>
            </a:r>
            <a:endParaRPr lang="en-US" sz="2400" err="1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400"/>
              <a:t>Person </a:t>
            </a:r>
            <a:r>
              <a:rPr lang="en-GB" sz="2400" err="1"/>
              <a:t>gibt</a:t>
            </a:r>
            <a:r>
              <a:rPr lang="en-GB" sz="2400"/>
              <a:t> Hobbies </a:t>
            </a:r>
            <a:r>
              <a:rPr lang="en-GB" sz="2400" err="1"/>
              <a:t>ein</a:t>
            </a: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400"/>
              <a:t>KI </a:t>
            </a:r>
            <a:r>
              <a:rPr lang="en-GB" sz="2400" err="1"/>
              <a:t>verarbeitet</a:t>
            </a:r>
            <a:r>
              <a:rPr lang="en-GB" sz="2400"/>
              <a:t> Portrait und Hobby in </a:t>
            </a:r>
            <a:r>
              <a:rPr lang="en-GB" sz="2400" err="1"/>
              <a:t>eine</a:t>
            </a:r>
            <a:r>
              <a:rPr lang="en-GB" sz="2400"/>
              <a:t> </a:t>
            </a:r>
            <a:r>
              <a:rPr lang="en-GB" sz="2400" err="1"/>
              <a:t>Karikatur</a:t>
            </a: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400" err="1">
                <a:ea typeface="+mn-lt"/>
                <a:cs typeface="+mn-lt"/>
              </a:rPr>
              <a:t>Karikatur</a:t>
            </a:r>
            <a:r>
              <a:rPr lang="en-GB" sz="240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wird</a:t>
            </a:r>
            <a:r>
              <a:rPr lang="en-GB" sz="240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vereinfacht</a:t>
            </a:r>
            <a:r>
              <a:rPr lang="en-GB" sz="2400">
                <a:ea typeface="+mn-lt"/>
                <a:cs typeface="+mn-lt"/>
              </a:rPr>
              <a:t>, </a:t>
            </a:r>
            <a:r>
              <a:rPr lang="en-GB" sz="2400" err="1">
                <a:ea typeface="+mn-lt"/>
                <a:cs typeface="+mn-lt"/>
              </a:rPr>
              <a:t>damit</a:t>
            </a:r>
            <a:r>
              <a:rPr lang="en-GB" sz="2400">
                <a:ea typeface="+mn-lt"/>
                <a:cs typeface="+mn-lt"/>
              </a:rPr>
              <a:t> der </a:t>
            </a:r>
            <a:r>
              <a:rPr lang="en-GB" sz="2400" err="1">
                <a:ea typeface="+mn-lt"/>
                <a:cs typeface="+mn-lt"/>
              </a:rPr>
              <a:t>Roboter</a:t>
            </a:r>
            <a:r>
              <a:rPr lang="en-GB" sz="2400">
                <a:ea typeface="+mn-lt"/>
                <a:cs typeface="+mn-lt"/>
              </a:rPr>
              <a:t> </a:t>
            </a:r>
            <a:r>
              <a:rPr lang="en-GB" sz="2400" err="1">
                <a:ea typeface="+mn-lt"/>
                <a:cs typeface="+mn-lt"/>
              </a:rPr>
              <a:t>sie</a:t>
            </a:r>
            <a:r>
              <a:rPr lang="en-GB" sz="2400">
                <a:ea typeface="+mn-lt"/>
                <a:cs typeface="+mn-lt"/>
              </a:rPr>
              <a:t> verstehen </a:t>
            </a:r>
            <a:r>
              <a:rPr lang="en-GB" sz="2400" err="1">
                <a:ea typeface="+mn-lt"/>
                <a:cs typeface="+mn-lt"/>
              </a:rPr>
              <a:t>kann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GB" sz="240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 sz="2400" err="1"/>
              <a:t>Roboter</a:t>
            </a:r>
            <a:r>
              <a:rPr lang="en-GB" sz="2400"/>
              <a:t> </a:t>
            </a:r>
            <a:r>
              <a:rPr lang="en-GB" sz="2400" err="1"/>
              <a:t>zeichnet</a:t>
            </a:r>
            <a:r>
              <a:rPr lang="en-GB" sz="2400"/>
              <a:t> die </a:t>
            </a:r>
            <a:r>
              <a:rPr lang="en-GB" sz="2400" err="1"/>
              <a:t>Karikatur</a:t>
            </a:r>
            <a:endParaRPr lang="en-GB" sz="2400"/>
          </a:p>
        </p:txBody>
      </p: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433C8477-3B07-B246-A257-2CD90C845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6658" y="1855632"/>
            <a:ext cx="914400" cy="914400"/>
          </a:xfrm>
          <a:prstGeom prst="rect">
            <a:avLst/>
          </a:prstGeom>
        </p:spPr>
      </p:pic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C9DCE32B-0F9C-9B27-FDAA-8CF40E561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6659" y="2767885"/>
            <a:ext cx="914400" cy="914400"/>
          </a:xfrm>
          <a:prstGeom prst="rect">
            <a:avLst/>
          </a:prstGeom>
        </p:spPr>
      </p:pic>
      <p:pic>
        <p:nvPicPr>
          <p:cNvPr id="7" name="Graphic 6" descr="Brain with solid fill">
            <a:extLst>
              <a:ext uri="{FF2B5EF4-FFF2-40B4-BE49-F238E27FC236}">
                <a16:creationId xmlns:a16="http://schemas.microsoft.com/office/drawing/2014/main" id="{3EF9BFAF-E1A1-1657-1407-E02273983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6659" y="3529885"/>
            <a:ext cx="914400" cy="914400"/>
          </a:xfrm>
          <a:prstGeom prst="rect">
            <a:avLst/>
          </a:prstGeom>
        </p:spPr>
      </p:pic>
      <p:pic>
        <p:nvPicPr>
          <p:cNvPr id="9" name="Graphic 8" descr="Lightbulb and gear with solid fill">
            <a:extLst>
              <a:ext uri="{FF2B5EF4-FFF2-40B4-BE49-F238E27FC236}">
                <a16:creationId xmlns:a16="http://schemas.microsoft.com/office/drawing/2014/main" id="{8AAF8B5F-5FD2-BAD2-0C1A-00C4FB0282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6659" y="4442138"/>
            <a:ext cx="914400" cy="914400"/>
          </a:xfrm>
          <a:prstGeom prst="rect">
            <a:avLst/>
          </a:prstGeom>
        </p:spPr>
      </p:pic>
      <p:pic>
        <p:nvPicPr>
          <p:cNvPr id="10" name="Graphic 9" descr="Robot with solid fill">
            <a:extLst>
              <a:ext uri="{FF2B5EF4-FFF2-40B4-BE49-F238E27FC236}">
                <a16:creationId xmlns:a16="http://schemas.microsoft.com/office/drawing/2014/main" id="{C2FFA518-5DE0-F745-74D6-8D231211FF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96659" y="535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9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29373-FFD3-10AC-4677-AFA0AA64A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AC3DC524-3905-CE9A-9E56-7B761924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FE1087-0DE2-78CF-3D3A-6CC6A5FF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 err="1"/>
              <a:t>Komponenten</a:t>
            </a:r>
            <a:r>
              <a:rPr lang="en-GB"/>
              <a:t> und </a:t>
            </a:r>
            <a:r>
              <a:rPr lang="en-GB" err="1"/>
              <a:t>Techstack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46DC3-2E46-971E-0BB3-BC72D4FD3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39" y="2312021"/>
            <a:ext cx="11349941" cy="42585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GB" err="1"/>
              <a:t>Techstack</a:t>
            </a:r>
            <a:r>
              <a:rPr lang="en-GB"/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Frontend:</a:t>
            </a:r>
          </a:p>
          <a:p>
            <a:pPr lvl="2"/>
            <a:r>
              <a:rPr lang="en-GB">
                <a:ea typeface="+mn-lt"/>
                <a:cs typeface="+mn-lt"/>
              </a:rPr>
              <a:t>Framework: Vue.js</a:t>
            </a:r>
          </a:p>
          <a:p>
            <a:pPr lvl="2"/>
            <a:r>
              <a:rPr lang="en-GB" err="1">
                <a:ea typeface="+mn-lt"/>
                <a:cs typeface="+mn-lt"/>
              </a:rPr>
              <a:t>Sprachen</a:t>
            </a:r>
            <a:r>
              <a:rPr lang="en-GB">
                <a:ea typeface="+mn-lt"/>
                <a:cs typeface="+mn-lt"/>
              </a:rPr>
              <a:t>: JavaScript, HTML, CSS</a:t>
            </a:r>
            <a:endParaRPr lang="en-GB"/>
          </a:p>
          <a:p>
            <a:pPr lvl="2"/>
            <a:r>
              <a:rPr lang="en-GB">
                <a:ea typeface="+mn-lt"/>
                <a:cs typeface="+mn-lt"/>
              </a:rPr>
              <a:t>Hosting: HTTPS-Server</a:t>
            </a:r>
          </a:p>
          <a:p>
            <a:pPr marL="914400" lvl="2" indent="0">
              <a:buNone/>
            </a:pPr>
            <a:endParaRPr lang="en-GB">
              <a:ea typeface="+mn-lt"/>
              <a:cs typeface="+mn-lt"/>
            </a:endParaRPr>
          </a:p>
          <a:p>
            <a:pPr lvl="2"/>
            <a:r>
              <a:rPr lang="en-GB" err="1">
                <a:ea typeface="+mn-lt"/>
                <a:cs typeface="+mn-lt"/>
              </a:rPr>
              <a:t>Kommunikation</a:t>
            </a:r>
            <a:r>
              <a:rPr lang="en-GB">
                <a:ea typeface="+mn-lt"/>
                <a:cs typeface="+mn-lt"/>
              </a:rPr>
              <a:t>:  </a:t>
            </a:r>
            <a:r>
              <a:rPr lang="en-GB" err="1">
                <a:ea typeface="+mn-lt"/>
                <a:cs typeface="+mn-lt"/>
              </a:rPr>
              <a:t>über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FastAPI</a:t>
            </a:r>
            <a:endParaRPr lang="en-GB" err="1"/>
          </a:p>
          <a:p>
            <a:pPr lvl="1">
              <a:buFont typeface="Courier New" panose="020B0604020202020204" pitchFamily="34" charset="0"/>
              <a:buChar char="o"/>
            </a:pPr>
            <a:endParaRPr lang="en-GB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/>
              <a:t>Backend:</a:t>
            </a:r>
            <a:endParaRPr lang="en-GB">
              <a:ea typeface="+mn-lt"/>
              <a:cs typeface="+mn-lt"/>
            </a:endParaRPr>
          </a:p>
          <a:p>
            <a:pPr lvl="2"/>
            <a:r>
              <a:rPr lang="en-GB" err="1">
                <a:ea typeface="+mn-lt"/>
                <a:cs typeface="+mn-lt"/>
              </a:rPr>
              <a:t>Sprache</a:t>
            </a:r>
            <a:r>
              <a:rPr lang="en-GB">
                <a:ea typeface="+mn-lt"/>
                <a:cs typeface="+mn-lt"/>
              </a:rPr>
              <a:t>: Python</a:t>
            </a:r>
          </a:p>
          <a:p>
            <a:pPr lvl="2"/>
            <a:r>
              <a:rPr lang="en-GB" err="1">
                <a:ea typeface="+mn-lt"/>
                <a:cs typeface="+mn-lt"/>
              </a:rPr>
              <a:t>Datenbank</a:t>
            </a:r>
            <a:r>
              <a:rPr lang="en-GB">
                <a:ea typeface="+mn-lt"/>
                <a:cs typeface="+mn-lt"/>
              </a:rPr>
              <a:t>: </a:t>
            </a:r>
            <a:r>
              <a:rPr lang="en-GB" err="1">
                <a:ea typeface="+mn-lt"/>
                <a:cs typeface="+mn-lt"/>
              </a:rPr>
              <a:t>TinyDB</a:t>
            </a:r>
            <a:endParaRPr lang="en-GB">
              <a:ea typeface="+mn-lt"/>
              <a:cs typeface="+mn-lt"/>
            </a:endParaRPr>
          </a:p>
          <a:p>
            <a:pPr lvl="2"/>
            <a:r>
              <a:rPr lang="en-GB"/>
              <a:t>Hosting: HTTP-Server</a:t>
            </a:r>
          </a:p>
        </p:txBody>
      </p:sp>
      <p:pic>
        <p:nvPicPr>
          <p:cNvPr id="4" name="Picture 3" descr="UR5e">
            <a:extLst>
              <a:ext uri="{FF2B5EF4-FFF2-40B4-BE49-F238E27FC236}">
                <a16:creationId xmlns:a16="http://schemas.microsoft.com/office/drawing/2014/main" id="{971CF742-FE7E-AFF4-BAC8-D854B438B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011" y="2791269"/>
            <a:ext cx="2743199" cy="3662931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3829892-9318-0174-1ABB-7C51FC0A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605" y="300182"/>
            <a:ext cx="5467520" cy="6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0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65D46-1336-508E-E99A-D862BBAB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9EE83DCC-BC00-5FE7-2589-BF06A270E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623FE1-8A19-7179-D59B-B618DB06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 err="1"/>
              <a:t>Komponenten</a:t>
            </a:r>
            <a:r>
              <a:rPr lang="en-GB"/>
              <a:t> und </a:t>
            </a:r>
            <a:r>
              <a:rPr lang="en-GB" err="1"/>
              <a:t>Techstack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B63EDF-3867-8511-5FE4-85E8BB6D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39" y="2312021"/>
            <a:ext cx="6866289" cy="4258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GB" err="1"/>
              <a:t>Techstack</a:t>
            </a:r>
            <a:r>
              <a:rPr lang="en-GB"/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ea typeface="+mn-lt"/>
                <a:cs typeface="+mn-lt"/>
              </a:rPr>
              <a:t>AI / Text- &amp; Prompt-</a:t>
            </a:r>
            <a:r>
              <a:rPr lang="en-GB" err="1">
                <a:ea typeface="+mn-lt"/>
                <a:cs typeface="+mn-lt"/>
              </a:rPr>
              <a:t>Verarbeitung</a:t>
            </a:r>
            <a:endParaRPr lang="en-GB" err="1"/>
          </a:p>
          <a:p>
            <a:pPr marL="1143000">
              <a:lnSpc>
                <a:spcPct val="80000"/>
              </a:lnSpc>
              <a:spcBef>
                <a:spcPts val="500"/>
              </a:spcBef>
            </a:pPr>
            <a:r>
              <a:rPr lang="en-GB" sz="2000">
                <a:ea typeface="+mn-lt"/>
                <a:cs typeface="+mn-lt"/>
              </a:rPr>
              <a:t>Gemini (</a:t>
            </a:r>
            <a:r>
              <a:rPr lang="en-GB" sz="2000" err="1">
                <a:ea typeface="+mn-lt"/>
                <a:cs typeface="+mn-lt"/>
              </a:rPr>
              <a:t>zentrales</a:t>
            </a:r>
            <a:r>
              <a:rPr lang="en-GB" sz="2000">
                <a:ea typeface="+mn-lt"/>
                <a:cs typeface="+mn-lt"/>
              </a:rPr>
              <a:t> AI-Modell)</a:t>
            </a:r>
          </a:p>
          <a:p>
            <a:pPr lvl="2">
              <a:lnSpc>
                <a:spcPct val="80000"/>
              </a:lnSpc>
            </a:pPr>
            <a:r>
              <a:rPr lang="en-GB">
                <a:ea typeface="+mn-lt"/>
                <a:cs typeface="+mn-lt"/>
              </a:rPr>
              <a:t>Ollama (</a:t>
            </a:r>
            <a:r>
              <a:rPr lang="en-GB" err="1">
                <a:ea typeface="+mn-lt"/>
                <a:cs typeface="+mn-lt"/>
              </a:rPr>
              <a:t>Textverarbeitung</a:t>
            </a:r>
            <a:r>
              <a:rPr lang="en-GB">
                <a:ea typeface="+mn-lt"/>
                <a:cs typeface="+mn-lt"/>
              </a:rPr>
              <a:t>, Prompt-</a:t>
            </a:r>
            <a:r>
              <a:rPr lang="en-GB" err="1">
                <a:ea typeface="+mn-lt"/>
                <a:cs typeface="+mn-lt"/>
              </a:rPr>
              <a:t>Erstellung</a:t>
            </a:r>
            <a:r>
              <a:rPr lang="en-GB">
                <a:ea typeface="+mn-lt"/>
                <a:cs typeface="+mn-lt"/>
              </a:rPr>
              <a:t>)</a:t>
            </a:r>
            <a:endParaRPr lang="en-GB"/>
          </a:p>
          <a:p>
            <a:pPr lvl="2">
              <a:lnSpc>
                <a:spcPct val="80000"/>
              </a:lnSpc>
            </a:pPr>
            <a:endParaRPr lang="en-GB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err="1">
                <a:ea typeface="+mn-lt"/>
                <a:cs typeface="+mn-lt"/>
              </a:rPr>
              <a:t>Bildverarbeitung</a:t>
            </a:r>
            <a:r>
              <a:rPr lang="en-GB"/>
              <a:t>:</a:t>
            </a:r>
            <a:endParaRPr lang="en-GB">
              <a:ea typeface="+mn-lt"/>
              <a:cs typeface="+mn-lt"/>
            </a:endParaRPr>
          </a:p>
          <a:p>
            <a:pPr lvl="2"/>
            <a:r>
              <a:rPr lang="en-GB">
                <a:ea typeface="+mn-lt"/>
                <a:cs typeface="+mn-lt"/>
              </a:rPr>
              <a:t>OpenCV</a:t>
            </a:r>
          </a:p>
          <a:p>
            <a:pPr lvl="2"/>
            <a:r>
              <a:rPr lang="en-GB">
                <a:ea typeface="+mn-lt"/>
                <a:cs typeface="+mn-lt"/>
              </a:rPr>
              <a:t>Canny Edge Detection</a:t>
            </a:r>
            <a:endParaRPr lang="en-GB"/>
          </a:p>
          <a:p>
            <a:pPr lvl="1">
              <a:spcBef>
                <a:spcPts val="500"/>
              </a:spcBef>
              <a:buFont typeface="Courier New" panose="020B0604020202020204" pitchFamily="34" charset="0"/>
              <a:buChar char="o"/>
            </a:pPr>
            <a:r>
              <a:rPr lang="en-GB" err="1">
                <a:ea typeface="+mn-lt"/>
                <a:cs typeface="+mn-lt"/>
              </a:rPr>
              <a:t>Robotik</a:t>
            </a:r>
            <a:endParaRPr lang="en-GB">
              <a:ea typeface="+mn-lt"/>
              <a:cs typeface="+mn-lt"/>
            </a:endParaRPr>
          </a:p>
          <a:p>
            <a:pPr marL="1143000">
              <a:lnSpc>
                <a:spcPct val="70000"/>
              </a:lnSpc>
              <a:spcBef>
                <a:spcPts val="500"/>
              </a:spcBef>
            </a:pPr>
            <a:r>
              <a:rPr lang="en-GB" sz="2000">
                <a:ea typeface="+mn-lt"/>
                <a:cs typeface="+mn-lt"/>
              </a:rPr>
              <a:t>Frameworks: ROS 2 &amp; </a:t>
            </a:r>
            <a:r>
              <a:rPr lang="en-GB" sz="2000" err="1">
                <a:ea typeface="+mn-lt"/>
                <a:cs typeface="+mn-lt"/>
              </a:rPr>
              <a:t>MoveIt</a:t>
            </a:r>
            <a:endParaRPr lang="en-GB" err="1"/>
          </a:p>
          <a:p>
            <a:pPr marL="1143000">
              <a:lnSpc>
                <a:spcPct val="70000"/>
              </a:lnSpc>
              <a:spcBef>
                <a:spcPts val="500"/>
              </a:spcBef>
            </a:pPr>
            <a:r>
              <a:rPr lang="en-GB" sz="2000" err="1">
                <a:ea typeface="+mn-lt"/>
                <a:cs typeface="+mn-lt"/>
              </a:rPr>
              <a:t>Sprachen</a:t>
            </a:r>
            <a:r>
              <a:rPr lang="en-GB" sz="2000">
                <a:ea typeface="+mn-lt"/>
                <a:cs typeface="+mn-lt"/>
              </a:rPr>
              <a:t>: Python &amp; C++</a:t>
            </a:r>
            <a:endParaRPr lang="en-GB"/>
          </a:p>
          <a:p>
            <a:pPr lvl="2"/>
            <a:r>
              <a:rPr lang="en-GB"/>
              <a:t>UR5e</a:t>
            </a:r>
          </a:p>
        </p:txBody>
      </p:sp>
      <p:pic>
        <p:nvPicPr>
          <p:cNvPr id="4" name="Picture 3" descr="UR5e">
            <a:extLst>
              <a:ext uri="{FF2B5EF4-FFF2-40B4-BE49-F238E27FC236}">
                <a16:creationId xmlns:a16="http://schemas.microsoft.com/office/drawing/2014/main" id="{7997535D-B305-3CA7-02EA-D1D7B1CB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829" y="2721997"/>
            <a:ext cx="2743199" cy="3662931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22C9965-994A-B995-4EF2-4403C1350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605" y="300182"/>
            <a:ext cx="5467520" cy="6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7D920-604D-F64A-C2B1-9951F7489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8DD6327A-D1D4-83AA-10FA-9EB92551D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610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59D23A-9AC7-8CCD-0406-9810818AB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8" y="786819"/>
            <a:ext cx="11349942" cy="939899"/>
          </a:xfrm>
        </p:spPr>
        <p:txBody>
          <a:bodyPr/>
          <a:lstStyle/>
          <a:p>
            <a:r>
              <a:rPr lang="en-GB" err="1"/>
              <a:t>Systemarchitektur</a:t>
            </a:r>
            <a:endParaRPr lang="en-GB"/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A753CB-BC9B-96DE-7B82-F1AE6315E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2926" y="1627325"/>
            <a:ext cx="10034502" cy="52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85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14919-EF8B-E43B-9AEF-E383BF697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F99D66BB-EAE6-AA16-6438-8D053AA67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35554E-B344-23D2-BA88-67E3F1A9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/>
              <a:t>Frontend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549553-570D-A0C1-33A0-EC2FB6939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35" y="3059010"/>
            <a:ext cx="6151218" cy="3231440"/>
          </a:xfrm>
          <a:prstGeom prst="rect">
            <a:avLst/>
          </a:prstGeom>
          <a:ln w="28575">
            <a:solidFill>
              <a:srgbClr val="5A2509"/>
            </a:solidFill>
          </a:ln>
        </p:spPr>
      </p:pic>
      <p:pic>
        <p:nvPicPr>
          <p:cNvPr id="4" name="Content Placeholder 3" descr="A cartoon of a person holding a paint brush&#10;&#10;AI-generated content may be incorrect.">
            <a:extLst>
              <a:ext uri="{FF2B5EF4-FFF2-40B4-BE49-F238E27FC236}">
                <a16:creationId xmlns:a16="http://schemas.microsoft.com/office/drawing/2014/main" id="{C603CBA4-1817-A807-2DD2-FF56829DE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9273" y="2477673"/>
            <a:ext cx="5262950" cy="2520864"/>
          </a:xfrm>
          <a:prstGeom prst="rect">
            <a:avLst/>
          </a:prstGeom>
          <a:ln w="28575">
            <a:solidFill>
              <a:srgbClr val="5A2509"/>
            </a:solidFill>
          </a:ln>
        </p:spPr>
      </p:pic>
    </p:spTree>
    <p:extLst>
      <p:ext uri="{BB962C8B-B14F-4D97-AF65-F5344CB8AC3E}">
        <p14:creationId xmlns:p14="http://schemas.microsoft.com/office/powerpoint/2010/main" val="410884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E5291-7BFC-9172-85E4-8D644DD8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36059AE3-13D2-CF51-7169-38354804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60DC4-0C79-401C-2337-6A4C78E2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/>
              <a:t>Frontend</a:t>
            </a:r>
          </a:p>
        </p:txBody>
      </p:sp>
      <p:pic>
        <p:nvPicPr>
          <p:cNvPr id="7" name="Content Placeholder 6" descr="A screen shot of a black and white screen&#10;&#10;AI-generated content may be incorrect.">
            <a:extLst>
              <a:ext uri="{FF2B5EF4-FFF2-40B4-BE49-F238E27FC236}">
                <a16:creationId xmlns:a16="http://schemas.microsoft.com/office/drawing/2014/main" id="{156E6503-D175-FA85-2778-832A63FD2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052" y="2311538"/>
            <a:ext cx="6033115" cy="3346382"/>
          </a:xfrm>
          <a:prstGeom prst="rect">
            <a:avLst/>
          </a:prstGeom>
          <a:ln w="28575">
            <a:solidFill>
              <a:srgbClr val="5A2509"/>
            </a:solidFill>
          </a:ln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1331669A-48B1-51A7-C874-1AC54265C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87" y="3159931"/>
            <a:ext cx="6051827" cy="3011875"/>
          </a:xfrm>
          <a:prstGeom prst="rect">
            <a:avLst/>
          </a:prstGeom>
          <a:ln w="28575">
            <a:solidFill>
              <a:srgbClr val="5A2509"/>
            </a:solidFill>
          </a:ln>
        </p:spPr>
      </p:pic>
    </p:spTree>
    <p:extLst>
      <p:ext uri="{BB962C8B-B14F-4D97-AF65-F5344CB8AC3E}">
        <p14:creationId xmlns:p14="http://schemas.microsoft.com/office/powerpoint/2010/main" val="26683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8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7AA4F-1A67-24F5-F0E3-79DF542E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9FF2776F-9509-AAFC-FA47-12FF7C655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36"/>
            <a:ext cx="2862416" cy="939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B9D97B-00EF-43B4-8EFB-261CF506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39" y="1372123"/>
            <a:ext cx="11349942" cy="939899"/>
          </a:xfrm>
        </p:spPr>
        <p:txBody>
          <a:bodyPr/>
          <a:lstStyle/>
          <a:p>
            <a:r>
              <a:rPr lang="en-GB"/>
              <a:t>Backend</a:t>
            </a:r>
          </a:p>
        </p:txBody>
      </p:sp>
      <p:pic>
        <p:nvPicPr>
          <p:cNvPr id="4" name="Content Placeholder 3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BC38B62F-B00B-6A04-3D01-E9F2F03D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339" y="2202622"/>
            <a:ext cx="11349941" cy="37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14</Slides>
  <Notes>3</Notes>
  <HiddenSlides>1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</vt:lpstr>
      <vt:lpstr>DrawMeMaybe</vt:lpstr>
      <vt:lpstr>PowerPoint-Präsentation</vt:lpstr>
      <vt:lpstr>Konzept</vt:lpstr>
      <vt:lpstr>Komponenten und Techstack</vt:lpstr>
      <vt:lpstr>Komponenten und Techstack</vt:lpstr>
      <vt:lpstr>Systemarchitektur</vt:lpstr>
      <vt:lpstr>Frontend</vt:lpstr>
      <vt:lpstr>Frontend</vt:lpstr>
      <vt:lpstr>Backend</vt:lpstr>
      <vt:lpstr>Text- und Bildverarbeitung</vt:lpstr>
      <vt:lpstr>von Bild zu Punkte</vt:lpstr>
      <vt:lpstr>Roboter</vt:lpstr>
      <vt:lpstr>Roboter</vt:lpstr>
      <vt:lpstr>Vielen Dank  für eure Aufmerksamkeit!!!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Cristina Tutunariu</dc:creator>
  <cp:revision>2</cp:revision>
  <dcterms:created xsi:type="dcterms:W3CDTF">2026-01-07T10:14:50Z</dcterms:created>
  <dcterms:modified xsi:type="dcterms:W3CDTF">2026-01-21T15:30:24Z</dcterms:modified>
</cp:coreProperties>
</file>